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301" r:id="rId6"/>
    <p:sldId id="310" r:id="rId7"/>
    <p:sldId id="305" r:id="rId8"/>
    <p:sldId id="303" r:id="rId9"/>
    <p:sldId id="309" r:id="rId10"/>
    <p:sldId id="282" r:id="rId11"/>
    <p:sldId id="302" r:id="rId12"/>
    <p:sldId id="30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5" autoAdjust="0"/>
    <p:restoredTop sz="96335" autoAdjust="0"/>
  </p:normalViewPr>
  <p:slideViewPr>
    <p:cSldViewPr snapToGrid="0">
      <p:cViewPr varScale="1">
        <p:scale>
          <a:sx n="156" d="100"/>
          <a:sy n="156" d="100"/>
        </p:scale>
        <p:origin x="200" y="320"/>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8/6/22</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8/6/22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you – everyone watching this presentation is a better Python/Web3 programmer than you were prior to this class. Who would you rather take Python advise from, you from 6 months ago or you today?</a:t>
            </a:r>
          </a:p>
        </p:txBody>
      </p:sp>
      <p:sp>
        <p:nvSpPr>
          <p:cNvPr id="4" name="Slide Number Placeholder 3"/>
          <p:cNvSpPr>
            <a:spLocks noGrp="1"/>
          </p:cNvSpPr>
          <p:nvPr>
            <p:ph type="sldNum" sz="quarter" idx="5"/>
          </p:nvPr>
        </p:nvSpPr>
        <p:spPr/>
        <p:txBody>
          <a:bodyPr/>
          <a:lstStyle/>
          <a:p>
            <a:fld id="{22303549-A82F-409E-AD53-534267A0E10B}" type="slidenum">
              <a:rPr lang="en-US" smtClean="0"/>
              <a:t>2</a:t>
            </a:fld>
            <a:endParaRPr lang="en-US" dirty="0"/>
          </a:p>
        </p:txBody>
      </p:sp>
    </p:spTree>
    <p:extLst>
      <p:ext uri="{BB962C8B-B14F-4D97-AF65-F5344CB8AC3E}">
        <p14:creationId xmlns:p14="http://schemas.microsoft.com/office/powerpoint/2010/main" val="18735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23505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Bay purchases NFT art marketplace KnownOrigin | Engadget">
            <a:extLst>
              <a:ext uri="{FF2B5EF4-FFF2-40B4-BE49-F238E27FC236}">
                <a16:creationId xmlns:a16="http://schemas.microsoft.com/office/drawing/2014/main" id="{4133E717-9097-3D73-A4F7-0FCB10477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78" y="1941920"/>
            <a:ext cx="6396763" cy="360575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522CE7-8601-4799-A188-72F4C128D33A}"/>
              </a:ext>
            </a:extLst>
          </p:cNvPr>
          <p:cNvSpPr>
            <a:spLocks noGrp="1"/>
          </p:cNvSpPr>
          <p:nvPr>
            <p:ph type="title"/>
          </p:nvPr>
        </p:nvSpPr>
        <p:spPr/>
        <p:txBody>
          <a:bodyPr anchor="b">
            <a:normAutofit fontScale="90000"/>
          </a:bodyPr>
          <a:lstStyle/>
          <a:p>
            <a:pPr algn="ctr"/>
            <a:r>
              <a:rPr lang="en-US" sz="4800" b="1" dirty="0">
                <a:solidFill>
                  <a:schemeClr val="accent3">
                    <a:lumMod val="75000"/>
                  </a:schemeClr>
                </a:solidFill>
              </a:rPr>
              <a:t>Minting and Printing NFT Certificates: </a:t>
            </a:r>
            <a:br>
              <a:rPr lang="en-US" sz="4800" b="1" dirty="0">
                <a:solidFill>
                  <a:schemeClr val="accent3">
                    <a:lumMod val="75000"/>
                  </a:schemeClr>
                </a:solidFill>
              </a:rPr>
            </a:br>
            <a:r>
              <a:rPr lang="en-US" sz="4800" b="1" dirty="0">
                <a:solidFill>
                  <a:schemeClr val="accent3">
                    <a:lumMod val="75000"/>
                  </a:schemeClr>
                </a:solidFill>
              </a:rPr>
              <a:t>~</a:t>
            </a:r>
            <a:r>
              <a:rPr lang="en-US" sz="4400" b="1" i="1" dirty="0">
                <a:solidFill>
                  <a:schemeClr val="accent3">
                    <a:lumMod val="75000"/>
                  </a:schemeClr>
                </a:solidFill>
              </a:rPr>
              <a:t>Proof of Competency~</a:t>
            </a:r>
            <a:endParaRPr lang="en-US" dirty="0">
              <a:solidFill>
                <a:schemeClr val="accent3">
                  <a:lumMod val="75000"/>
                </a:schemeClr>
              </a:solidFill>
            </a:endParaRP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4294967295"/>
          </p:nvPr>
        </p:nvSpPr>
        <p:spPr>
          <a:xfrm>
            <a:off x="2432821" y="6263640"/>
            <a:ext cx="7953375" cy="457200"/>
          </a:xfrm>
        </p:spPr>
        <p:txBody>
          <a:bodyPr>
            <a:normAutofit lnSpcReduction="10000"/>
          </a:bodyPr>
          <a:lstStyle/>
          <a:p>
            <a:pPr marL="0" indent="0">
              <a:buNone/>
            </a:pPr>
            <a:r>
              <a:rPr lang="en-US" dirty="0"/>
              <a:t>Justin Leffew - Jeffrey Brinker - Ameira Khaleq</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9788" y="457200"/>
            <a:ext cx="3932237" cy="820455"/>
          </a:xfrm>
        </p:spPr>
        <p:txBody>
          <a:bodyPr anchor="b" anchorCtr="0">
            <a:normAutofit/>
          </a:bodyPr>
          <a:lstStyle/>
          <a:p>
            <a:pPr algn="ctr"/>
            <a:r>
              <a:rPr lang="en-ZA" b="1" dirty="0"/>
              <a:t>Background</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half" idx="2"/>
          </p:nvPr>
        </p:nvSpPr>
        <p:spPr>
          <a:xfrm>
            <a:off x="271353" y="2057400"/>
            <a:ext cx="4668547" cy="3811588"/>
          </a:xfrm>
        </p:spPr>
        <p:txBody>
          <a:bodyPr vert="horz" lIns="91440" tIns="45720" rIns="91440" bIns="45720" rtlCol="0">
            <a:normAutofit fontScale="92500" lnSpcReduction="10000"/>
          </a:bodyPr>
          <a:lstStyle/>
          <a:p>
            <a:pPr marL="0" indent="0">
              <a:buNone/>
            </a:pPr>
            <a:r>
              <a:rPr lang="en-US" sz="2000" i="1" dirty="0"/>
              <a:t>One of the biggest problems in the world today is misinformation and disinformation. Whether it be Twitter, Facebook, TikTok, Truth Social, or any other social media app, everyone can have a voice in the public square. </a:t>
            </a:r>
          </a:p>
          <a:p>
            <a:pPr marL="0" indent="0">
              <a:buNone/>
            </a:pPr>
            <a:r>
              <a:rPr lang="en-US" sz="2000" i="1" dirty="0"/>
              <a:t>Every single news network plays to their audience. Clicks drive revenue and outrageous takes get more clicks. </a:t>
            </a:r>
          </a:p>
          <a:p>
            <a:pPr marL="0" indent="0">
              <a:buNone/>
            </a:pPr>
            <a:r>
              <a:rPr lang="en-US" sz="2000" i="1" dirty="0"/>
              <a:t>While freedom of speech is/should be an unalienable right, all speech does not deserve to be heard by everyone. All speech is not equal. All people are not equal. </a:t>
            </a:r>
          </a:p>
          <a:p>
            <a:pPr marL="0" indent="0">
              <a:buNone/>
            </a:pPr>
            <a:r>
              <a:rPr lang="en-US" sz="2000" i="1" dirty="0"/>
              <a:t>Can the real experts please stand up?</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pic>
        <p:nvPicPr>
          <p:cNvPr id="1026" name="Picture 2" descr="Donald Trump - Wikipedia">
            <a:extLst>
              <a:ext uri="{FF2B5EF4-FFF2-40B4-BE49-F238E27FC236}">
                <a16:creationId xmlns:a16="http://schemas.microsoft.com/office/drawing/2014/main" id="{AA5A7920-6B0A-3397-CA8F-9E62CDFF4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697" y="2748782"/>
            <a:ext cx="1407890" cy="1783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w York Times - Breaking News, US News, World News and Videos">
            <a:extLst>
              <a:ext uri="{FF2B5EF4-FFF2-40B4-BE49-F238E27FC236}">
                <a16:creationId xmlns:a16="http://schemas.microsoft.com/office/drawing/2014/main" id="{3245347C-116E-546A-1F78-9B75A2987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420" y="745540"/>
            <a:ext cx="2118360" cy="1191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x News Issues Update on Company's Coronavirus Protocols">
            <a:extLst>
              <a:ext uri="{FF2B5EF4-FFF2-40B4-BE49-F238E27FC236}">
                <a16:creationId xmlns:a16="http://schemas.microsoft.com/office/drawing/2014/main" id="{ACDAD7DE-CA13-A932-74B8-074C3BF52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830" y="456092"/>
            <a:ext cx="1967387" cy="196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arine Jean-Pierre Is Named White House Press Secretary - The New York Times">
            <a:extLst>
              <a:ext uri="{FF2B5EF4-FFF2-40B4-BE49-F238E27FC236}">
                <a16:creationId xmlns:a16="http://schemas.microsoft.com/office/drawing/2014/main" id="{5E5A81E7-10E2-3271-8723-0D540EB7C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05" y="3172874"/>
            <a:ext cx="2039332" cy="11468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7FFA866-32BA-48A4-028C-E597D75243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9707" y="2748782"/>
            <a:ext cx="1948815" cy="146161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EFF7FB0-C5AE-5619-F23F-209FD42B12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0604" y="5061949"/>
            <a:ext cx="2466363" cy="11468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ikipedia logo PNG">
            <a:extLst>
              <a:ext uri="{FF2B5EF4-FFF2-40B4-BE49-F238E27FC236}">
                <a16:creationId xmlns:a16="http://schemas.microsoft.com/office/drawing/2014/main" id="{54A60BEB-342E-A888-8381-A7953768C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6104" y="4139083"/>
            <a:ext cx="2275090" cy="261004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nopes.com | The definitive fact-checking site and reference source for  urban legends, folklore, myths, rumors, and misinformation.">
            <a:extLst>
              <a:ext uri="{FF2B5EF4-FFF2-40B4-BE49-F238E27FC236}">
                <a16:creationId xmlns:a16="http://schemas.microsoft.com/office/drawing/2014/main" id="{3BED9A8D-A0F5-7D7E-B089-3DC1AA9218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2025" y="767898"/>
            <a:ext cx="2156594" cy="114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0314C6E-29F9-114D-6A6A-819958A90B8C}"/>
              </a:ext>
            </a:extLst>
          </p:cNvPr>
          <p:cNvSpPr>
            <a:spLocks noGrp="1"/>
          </p:cNvSpPr>
          <p:nvPr>
            <p:ph type="dt" sz="half" idx="10"/>
          </p:nvPr>
        </p:nvSpPr>
        <p:spPr/>
        <p:txBody>
          <a:bodyPr/>
          <a:lstStyle/>
          <a:p>
            <a:r>
              <a:rPr lang="en-US"/>
              <a:t>7/14/20XX</a:t>
            </a:r>
            <a:endParaRPr lang="en-US" dirty="0"/>
          </a:p>
        </p:txBody>
      </p:sp>
      <p:sp>
        <p:nvSpPr>
          <p:cNvPr id="4" name="Footer Placeholder 3">
            <a:extLst>
              <a:ext uri="{FF2B5EF4-FFF2-40B4-BE49-F238E27FC236}">
                <a16:creationId xmlns:a16="http://schemas.microsoft.com/office/drawing/2014/main" id="{8398AB9B-A64A-8303-1C01-A7BA7D033102}"/>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2EA4E88-A2AB-34AA-BDC8-E0C1A1BF8F8A}"/>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8" name="Picture 7" descr="Text&#10;&#10;Description automatically generated">
            <a:extLst>
              <a:ext uri="{FF2B5EF4-FFF2-40B4-BE49-F238E27FC236}">
                <a16:creationId xmlns:a16="http://schemas.microsoft.com/office/drawing/2014/main" id="{99575450-E5EB-81A0-5A17-7BB7F96946F8}"/>
              </a:ext>
            </a:extLst>
          </p:cNvPr>
          <p:cNvPicPr>
            <a:picLocks noChangeAspect="1"/>
          </p:cNvPicPr>
          <p:nvPr/>
        </p:nvPicPr>
        <p:blipFill>
          <a:blip r:embed="rId3"/>
          <a:stretch>
            <a:fillRect/>
          </a:stretch>
        </p:blipFill>
        <p:spPr>
          <a:xfrm>
            <a:off x="555996" y="-335724"/>
            <a:ext cx="10797803" cy="7587129"/>
          </a:xfrm>
          <a:prstGeom prst="rect">
            <a:avLst/>
          </a:prstGeom>
        </p:spPr>
      </p:pic>
    </p:spTree>
    <p:extLst>
      <p:ext uri="{BB962C8B-B14F-4D97-AF65-F5344CB8AC3E}">
        <p14:creationId xmlns:p14="http://schemas.microsoft.com/office/powerpoint/2010/main" val="94702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920032" y="1274794"/>
            <a:ext cx="5890967" cy="1325563"/>
          </a:xfrm>
        </p:spPr>
        <p:txBody>
          <a:bodyPr/>
          <a:lstStyle/>
          <a:p>
            <a:r>
              <a:rPr lang="en-US" dirty="0">
                <a:solidFill>
                  <a:schemeClr val="bg1"/>
                </a:solidFill>
              </a:rPr>
              <a:t>Proof Of Concept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405354" y="3652249"/>
            <a:ext cx="11249934" cy="3069226"/>
          </a:xfrm>
        </p:spPr>
        <p:txBody>
          <a:bodyPr vert="horz" lIns="91440" tIns="45720" rIns="91440" bIns="45720" rtlCol="0" anchor="t">
            <a:normAutofit/>
          </a:bodyPr>
          <a:lstStyle/>
          <a:p>
            <a:r>
              <a:rPr lang="en-US" sz="1600" b="1" i="1" dirty="0">
                <a:solidFill>
                  <a:schemeClr val="bg1"/>
                </a:solidFill>
              </a:rPr>
              <a:t>We envision a world where instead of seeing posts and comments from everyone, users can filter them and only see information from those who have verifiable expertise in the subject being discussed. If someone wants to be able to contribute to the public conversation about a certain topic, they must show they have a minimum acquired knowledge. </a:t>
            </a:r>
          </a:p>
          <a:p>
            <a:endParaRPr lang="en-US" sz="1600" b="1" i="1" dirty="0"/>
          </a:p>
          <a:p>
            <a:r>
              <a:rPr lang="en-US" sz="1600" b="1" i="1" dirty="0">
                <a:solidFill>
                  <a:schemeClr val="bg1"/>
                </a:solidFill>
              </a:rPr>
              <a:t>As a proof of concept, once a user passes a test created by an “expert”, an ERC721 NFT will be minted and passed to their wallet. This will be a key that will give them access to read &amp; write within certain forums. Users without a valid NFT Certificate will have read-only access to said forum. Users can be pseudonymous while also being trusted experts, depending on the number and quality of NFTs. NFTs are tied to public addresses, visible to all, and non-transferrable. They can be minted or burned only. </a:t>
            </a:r>
            <a:endParaRPr lang="en-US" sz="1600" b="1" dirty="0">
              <a:solidFill>
                <a:schemeClr val="bg1"/>
              </a:solidFill>
            </a:endParaRPr>
          </a:p>
        </p:txBody>
      </p:sp>
      <p:sp>
        <p:nvSpPr>
          <p:cNvPr id="11" name="Date Placeholder 10">
            <a:extLst>
              <a:ext uri="{FF2B5EF4-FFF2-40B4-BE49-F238E27FC236}">
                <a16:creationId xmlns:a16="http://schemas.microsoft.com/office/drawing/2014/main" id="{B200F8C2-B2D6-4CB4-90DF-3754B687A484}"/>
              </a:ext>
            </a:extLst>
          </p:cNvPr>
          <p:cNvSpPr>
            <a:spLocks noGrp="1"/>
          </p:cNvSpPr>
          <p:nvPr>
            <p:ph type="dt" sz="half" idx="10"/>
          </p:nvPr>
        </p:nvSpPr>
        <p:spPr>
          <a:xfrm>
            <a:off x="838200" y="6356350"/>
            <a:ext cx="2743200" cy="365125"/>
          </a:xfrm>
        </p:spPr>
        <p:txBody>
          <a:bodyPr/>
          <a:lstStyle/>
          <a:p>
            <a:r>
              <a:rPr lang="en-US" dirty="0"/>
              <a:t>08/06/2022</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617A560-FE8C-53F1-0F2C-2E71F97A24AC}"/>
              </a:ext>
            </a:extLst>
          </p:cNvPr>
          <p:cNvSpPr txBox="1"/>
          <p:nvPr/>
        </p:nvSpPr>
        <p:spPr>
          <a:xfrm>
            <a:off x="14104307" y="701458"/>
            <a:ext cx="184731"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rtlCol="0">
            <a:spAutoFit/>
          </a:bodyPr>
          <a:lstStyle/>
          <a:p>
            <a:endParaRPr lang="en-US" dirty="0"/>
          </a:p>
        </p:txBody>
      </p:sp>
      <p:pic>
        <p:nvPicPr>
          <p:cNvPr id="2050" name="Picture 2" descr="What Makes You An Expert?">
            <a:extLst>
              <a:ext uri="{FF2B5EF4-FFF2-40B4-BE49-F238E27FC236}">
                <a16:creationId xmlns:a16="http://schemas.microsoft.com/office/drawing/2014/main" id="{88325F1F-3853-062C-060C-027B0472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09" y="572075"/>
            <a:ext cx="4702993" cy="26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5"/>
            <a:ext cx="10515600" cy="1325563"/>
          </a:xfrm>
        </p:spPr>
        <p:txBody>
          <a:bodyPr anchor="ctr">
            <a:normAutofit/>
          </a:bodyPr>
          <a:lstStyle/>
          <a:p>
            <a:r>
              <a:rPr lang="en-US" dirty="0"/>
              <a:t>Minimum Viable Product (MVP)</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sz="half" idx="2"/>
          </p:nvPr>
        </p:nvSpPr>
        <p:spPr>
          <a:xfrm>
            <a:off x="6172200" y="1825625"/>
            <a:ext cx="5715000" cy="4351338"/>
          </a:xfrm>
        </p:spPr>
        <p:txBody>
          <a:bodyPr>
            <a:normAutofit/>
          </a:bodyPr>
          <a:lstStyle/>
          <a:p>
            <a:pPr>
              <a:lnSpc>
                <a:spcPct val="100000"/>
              </a:lnSpc>
            </a:pPr>
            <a:r>
              <a:rPr lang="en-US" sz="2000" i="1" dirty="0"/>
              <a:t>A user </a:t>
            </a:r>
            <a:r>
              <a:rPr lang="en-US" sz="2000" b="1" i="1" dirty="0"/>
              <a:t>submits answers</a:t>
            </a:r>
            <a:r>
              <a:rPr lang="en-US" sz="2000" i="1" dirty="0"/>
              <a:t> to a short test </a:t>
            </a:r>
          </a:p>
          <a:p>
            <a:pPr>
              <a:lnSpc>
                <a:spcPct val="100000"/>
              </a:lnSpc>
            </a:pPr>
            <a:r>
              <a:rPr lang="en-US" sz="2000" i="1" dirty="0"/>
              <a:t>The submission will be </a:t>
            </a:r>
            <a:r>
              <a:rPr lang="en-US" sz="2000" b="1" i="1" dirty="0"/>
              <a:t>checked against an answer key</a:t>
            </a:r>
          </a:p>
          <a:p>
            <a:pPr>
              <a:lnSpc>
                <a:spcPct val="100000"/>
              </a:lnSpc>
            </a:pPr>
            <a:r>
              <a:rPr lang="en-US" sz="2000" i="1" dirty="0"/>
              <a:t>User can </a:t>
            </a:r>
            <a:r>
              <a:rPr lang="en-US" sz="2000" b="1" i="1" dirty="0"/>
              <a:t>mint an NFT</a:t>
            </a:r>
            <a:r>
              <a:rPr lang="en-US" sz="2000" i="1" dirty="0"/>
              <a:t> tied to their wallet address. (if passing) </a:t>
            </a:r>
          </a:p>
          <a:p>
            <a:pPr>
              <a:lnSpc>
                <a:spcPct val="100000"/>
              </a:lnSpc>
            </a:pPr>
            <a:r>
              <a:rPr lang="en-US" sz="2000" i="1" dirty="0"/>
              <a:t>NFT grants access to </a:t>
            </a:r>
            <a:r>
              <a:rPr lang="en-US" sz="2000" b="1" i="1" dirty="0"/>
              <a:t>NFT gated website</a:t>
            </a:r>
          </a:p>
          <a:p>
            <a:pPr>
              <a:lnSpc>
                <a:spcPct val="100000"/>
              </a:lnSpc>
            </a:pPr>
            <a:r>
              <a:rPr lang="en-US" sz="2000" i="1" dirty="0"/>
              <a:t>A user without the required “proof of competency” NFT will have read-only access. </a:t>
            </a:r>
            <a:endParaRPr lang="en-US" sz="1500" dirty="0"/>
          </a:p>
          <a:p>
            <a:endParaRPr lang="en-US" sz="1500"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8" name="Picture 7">
            <a:extLst>
              <a:ext uri="{FF2B5EF4-FFF2-40B4-BE49-F238E27FC236}">
                <a16:creationId xmlns:a16="http://schemas.microsoft.com/office/drawing/2014/main" id="{40C396CE-54F0-C2A9-7E0F-2B7BB3793244}"/>
              </a:ext>
            </a:extLst>
          </p:cNvPr>
          <p:cNvPicPr>
            <a:picLocks noChangeAspect="1"/>
          </p:cNvPicPr>
          <p:nvPr/>
        </p:nvPicPr>
        <p:blipFill>
          <a:blip r:embed="rId2"/>
          <a:stretch>
            <a:fillRect/>
          </a:stretch>
        </p:blipFill>
        <p:spPr>
          <a:xfrm>
            <a:off x="62127" y="1690688"/>
            <a:ext cx="6033873" cy="4130716"/>
          </a:xfrm>
          <a:prstGeom prst="rect">
            <a:avLst/>
          </a:prstGeom>
        </p:spPr>
      </p:pic>
    </p:spTree>
    <p:extLst>
      <p:ext uri="{BB962C8B-B14F-4D97-AF65-F5344CB8AC3E}">
        <p14:creationId xmlns:p14="http://schemas.microsoft.com/office/powerpoint/2010/main" val="119619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88000">
              <a:schemeClr val="accent1">
                <a:lumMod val="95000"/>
                <a:lumOff val="5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1401-2743-E31C-FA40-8206714E6E07}"/>
              </a:ext>
            </a:extLst>
          </p:cNvPr>
          <p:cNvSpPr>
            <a:spLocks noGrp="1"/>
          </p:cNvSpPr>
          <p:nvPr>
            <p:ph type="title"/>
          </p:nvPr>
        </p:nvSpPr>
        <p:spPr>
          <a:xfrm>
            <a:off x="2701658" y="2512194"/>
            <a:ext cx="9490342" cy="1325563"/>
          </a:xfrm>
        </p:spPr>
        <p:txBody>
          <a:bodyPr/>
          <a:lstStyle/>
          <a:p>
            <a:r>
              <a:rPr lang="en-US" dirty="0"/>
              <a:t>Test &amp; Certificate Demo</a:t>
            </a:r>
          </a:p>
        </p:txBody>
      </p:sp>
      <p:sp>
        <p:nvSpPr>
          <p:cNvPr id="5" name="Slide Number Placeholder 4">
            <a:extLst>
              <a:ext uri="{FF2B5EF4-FFF2-40B4-BE49-F238E27FC236}">
                <a16:creationId xmlns:a16="http://schemas.microsoft.com/office/drawing/2014/main" id="{4AD4C2AC-BCCB-A736-E344-02DA939E989E}"/>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37654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35000">
              <a:schemeClr val="accent5">
                <a:lumMod val="45000"/>
                <a:lumOff val="55000"/>
              </a:schemeClr>
            </a:gs>
            <a:gs pos="6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2D36010-C86D-4E36-B6CF-A9BDD3472537}"/>
              </a:ext>
            </a:extLst>
          </p:cNvPr>
          <p:cNvSpPr>
            <a:spLocks noGrp="1"/>
          </p:cNvSpPr>
          <p:nvPr>
            <p:ph type="title"/>
          </p:nvPr>
        </p:nvSpPr>
        <p:spPr>
          <a:xfrm>
            <a:off x="838200" y="365125"/>
            <a:ext cx="10515600" cy="1325563"/>
          </a:xfrm>
        </p:spPr>
        <p:txBody>
          <a:bodyPr/>
          <a:lstStyle/>
          <a:p>
            <a:pPr algn="ctr"/>
            <a:r>
              <a:rPr lang="en-US" dirty="0"/>
              <a:t>USER EXPERIENCE</a:t>
            </a:r>
          </a:p>
        </p:txBody>
      </p:sp>
      <p:sp>
        <p:nvSpPr>
          <p:cNvPr id="4" name="Text Placeholder 3">
            <a:extLst>
              <a:ext uri="{FF2B5EF4-FFF2-40B4-BE49-F238E27FC236}">
                <a16:creationId xmlns:a16="http://schemas.microsoft.com/office/drawing/2014/main" id="{3D4B2ADA-BF4A-429D-9AAB-0A79EC551FFA}"/>
              </a:ext>
            </a:extLst>
          </p:cNvPr>
          <p:cNvSpPr>
            <a:spLocks noGrp="1"/>
          </p:cNvSpPr>
          <p:nvPr>
            <p:ph type="body" sz="quarter" idx="14"/>
          </p:nvPr>
        </p:nvSpPr>
        <p:spPr>
          <a:xfrm>
            <a:off x="911352" y="5257800"/>
            <a:ext cx="2103120" cy="274320"/>
          </a:xfrm>
        </p:spPr>
        <p:txBody>
          <a:bodyPr/>
          <a:lstStyle/>
          <a:p>
            <a:r>
              <a:rPr lang="en-US" dirty="0"/>
              <a:t>STEP 1: Obtain Website URL</a:t>
            </a:r>
          </a:p>
        </p:txBody>
      </p:sp>
      <p:sp>
        <p:nvSpPr>
          <p:cNvPr id="7" name="Text Placeholder 6">
            <a:extLst>
              <a:ext uri="{FF2B5EF4-FFF2-40B4-BE49-F238E27FC236}">
                <a16:creationId xmlns:a16="http://schemas.microsoft.com/office/drawing/2014/main" id="{3CCBA895-282B-4655-9508-9B081D894702}"/>
              </a:ext>
            </a:extLst>
          </p:cNvPr>
          <p:cNvSpPr>
            <a:spLocks noGrp="1"/>
          </p:cNvSpPr>
          <p:nvPr>
            <p:ph type="body" sz="quarter" idx="17"/>
          </p:nvPr>
        </p:nvSpPr>
        <p:spPr>
          <a:xfrm>
            <a:off x="3666743" y="5257800"/>
            <a:ext cx="4855101" cy="549402"/>
          </a:xfrm>
        </p:spPr>
        <p:txBody>
          <a:bodyPr/>
          <a:lstStyle/>
          <a:p>
            <a:r>
              <a:rPr lang="en-US" dirty="0"/>
              <a:t>STEP 2: Click connect wallet and select hot wallet where the NFT is stored</a:t>
            </a:r>
          </a:p>
          <a:p>
            <a:endParaRPr lang="en-US" dirty="0"/>
          </a:p>
        </p:txBody>
      </p:sp>
      <p:pic>
        <p:nvPicPr>
          <p:cNvPr id="32" name="Picture Placeholder 31" descr="team member&#10;">
            <a:extLst>
              <a:ext uri="{FF2B5EF4-FFF2-40B4-BE49-F238E27FC236}">
                <a16:creationId xmlns:a16="http://schemas.microsoft.com/office/drawing/2014/main" id="{3C5A52A1-20C1-4B98-93B8-92FCD7B5D5D3}"/>
              </a:ext>
            </a:extLst>
          </p:cNvPr>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6421438" y="2047875"/>
            <a:ext cx="2103437" cy="3017838"/>
          </a:xfrm>
        </p:spPr>
      </p:pic>
      <p:sp>
        <p:nvSpPr>
          <p:cNvPr id="21" name="Text Placeholder 20">
            <a:extLst>
              <a:ext uri="{FF2B5EF4-FFF2-40B4-BE49-F238E27FC236}">
                <a16:creationId xmlns:a16="http://schemas.microsoft.com/office/drawing/2014/main" id="{EC6CB9CB-BA33-411F-ABB1-BCC00E4CE922}"/>
              </a:ext>
            </a:extLst>
          </p:cNvPr>
          <p:cNvSpPr>
            <a:spLocks noGrp="1"/>
          </p:cNvSpPr>
          <p:nvPr>
            <p:ph type="body" sz="quarter" idx="23"/>
          </p:nvPr>
        </p:nvSpPr>
        <p:spPr>
          <a:xfrm>
            <a:off x="9171432" y="5257799"/>
            <a:ext cx="2515352" cy="829849"/>
          </a:xfrm>
        </p:spPr>
        <p:txBody>
          <a:bodyPr/>
          <a:lstStyle/>
          <a:p>
            <a:r>
              <a:rPr lang="en-US" dirty="0"/>
              <a:t>STEP 3: If wallet has the required NFT, access to the website is granted.</a:t>
            </a:r>
          </a:p>
          <a:p>
            <a:br>
              <a:rPr lang="en-US" dirty="0"/>
            </a:br>
            <a:endParaRPr lang="en-US" dirty="0"/>
          </a:p>
        </p:txBody>
      </p:sp>
      <p:sp>
        <p:nvSpPr>
          <p:cNvPr id="35" name="Rectangle 34">
            <a:extLst>
              <a:ext uri="{FF2B5EF4-FFF2-40B4-BE49-F238E27FC236}">
                <a16:creationId xmlns:a16="http://schemas.microsoft.com/office/drawing/2014/main" id="{00ADF5DB-0025-47AA-9436-DFD100097BB5}"/>
              </a:ext>
              <a:ext uri="{C183D7F6-B498-43B3-948B-1728B52AA6E4}">
                <adec:decorative xmlns:adec="http://schemas.microsoft.com/office/drawing/2017/decorative" val="1"/>
              </a:ext>
            </a:extLst>
          </p:cNvPr>
          <p:cNvSpPr/>
          <p:nvPr/>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6E3061B-C3BC-4087-AEF7-2C6C9BDB7CED}"/>
              </a:ext>
              <a:ext uri="{C183D7F6-B498-43B3-948B-1728B52AA6E4}">
                <adec:decorative xmlns:adec="http://schemas.microsoft.com/office/drawing/2017/decorative" val="1"/>
              </a:ext>
            </a:extLst>
          </p:cNvPr>
          <p:cNvSpPr/>
          <p:nvPr/>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BFFA4BA-93DF-4ECF-A20F-3D40A20661B8}"/>
              </a:ext>
              <a:ext uri="{C183D7F6-B498-43B3-948B-1728B52AA6E4}">
                <adec:decorative xmlns:adec="http://schemas.microsoft.com/office/drawing/2017/decorative" val="1"/>
              </a:ext>
            </a:extLst>
          </p:cNvPr>
          <p:cNvSpPr/>
          <p:nvPr/>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73791FF-CCF9-4C5D-A843-3726D4BA74B4}"/>
              </a:ext>
              <a:ext uri="{C183D7F6-B498-43B3-948B-1728B52AA6E4}">
                <adec:decorative xmlns:adec="http://schemas.microsoft.com/office/drawing/2017/decorative" val="1"/>
              </a:ext>
            </a:extLst>
          </p:cNvPr>
          <p:cNvSpPr/>
          <p:nvPr/>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alt=“Picture1”">
            <a:extLst>
              <a:ext uri="{FF2B5EF4-FFF2-40B4-BE49-F238E27FC236}">
                <a16:creationId xmlns:a16="http://schemas.microsoft.com/office/drawing/2014/main" id="{71189621-B355-B6C5-7C2D-668D1ECA0446}"/>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4860" r="2486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8">
            <a:extLst>
              <a:ext uri="{FF2B5EF4-FFF2-40B4-BE49-F238E27FC236}">
                <a16:creationId xmlns:a16="http://schemas.microsoft.com/office/drawing/2014/main" id="{E5152D57-0D18-6D98-4A76-95E2DA67AA36}"/>
              </a:ext>
            </a:extLst>
          </p:cNvPr>
          <p:cNvSpPr>
            <a:spLocks noGrp="1"/>
          </p:cNvSpPr>
          <p:nvPr>
            <p:ph type="pic" sz="quarter" idx="16"/>
          </p:nvPr>
        </p:nvSpPr>
        <p:spPr/>
      </p:sp>
      <p:pic>
        <p:nvPicPr>
          <p:cNvPr id="7172" name="Picture 4" descr="alt=“Picture2”">
            <a:extLst>
              <a:ext uri="{FF2B5EF4-FFF2-40B4-BE49-F238E27FC236}">
                <a16:creationId xmlns:a16="http://schemas.microsoft.com/office/drawing/2014/main" id="{5DEF8AC9-8B2E-02BB-D355-B149C9C61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458" y="2028825"/>
            <a:ext cx="5679083" cy="2926842"/>
          </a:xfrm>
          <a:prstGeom prst="rect">
            <a:avLst/>
          </a:prstGeom>
          <a:noFill/>
          <a:extLst>
            <a:ext uri="{909E8E84-426E-40DD-AFC4-6F175D3DCCD1}">
              <a14:hiddenFill xmlns:a14="http://schemas.microsoft.com/office/drawing/2010/main">
                <a:solidFill>
                  <a:srgbClr val="FFFFFF"/>
                </a:solidFill>
              </a14:hiddenFill>
            </a:ext>
          </a:extLst>
        </p:spPr>
      </p:pic>
      <p:sp>
        <p:nvSpPr>
          <p:cNvPr id="23" name="Picture Placeholder 22">
            <a:extLst>
              <a:ext uri="{FF2B5EF4-FFF2-40B4-BE49-F238E27FC236}">
                <a16:creationId xmlns:a16="http://schemas.microsoft.com/office/drawing/2014/main" id="{31F19C1F-17E2-531E-D983-F1C91E10CCEC}"/>
              </a:ext>
            </a:extLst>
          </p:cNvPr>
          <p:cNvSpPr>
            <a:spLocks noGrp="1"/>
          </p:cNvSpPr>
          <p:nvPr>
            <p:ph type="pic" sz="quarter" idx="22"/>
          </p:nvPr>
        </p:nvSpPr>
        <p:spPr/>
      </p:sp>
      <p:pic>
        <p:nvPicPr>
          <p:cNvPr id="7174" name="Picture 6" descr="alt=“Picture3”">
            <a:extLst>
              <a:ext uri="{FF2B5EF4-FFF2-40B4-BE49-F238E27FC236}">
                <a16:creationId xmlns:a16="http://schemas.microsoft.com/office/drawing/2014/main" id="{711D8106-1642-8CF6-2278-BF1644320C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874" y="1927980"/>
            <a:ext cx="2822943"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5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907246" y="151607"/>
            <a:ext cx="8774390" cy="1325563"/>
          </a:xfrm>
        </p:spPr>
        <p:txBody>
          <a:bodyPr/>
          <a:lstStyle/>
          <a:p>
            <a:r>
              <a:rPr lang="en-US" dirty="0"/>
              <a:t>Resources &amp; </a:t>
            </a:r>
            <a:r>
              <a:rPr lang="en-US" dirty="0">
                <a:solidFill>
                  <a:schemeClr val="tx1"/>
                </a:solidFill>
              </a:rPr>
              <a:t>Additional</a:t>
            </a:r>
            <a:r>
              <a:rPr lang="en-US" dirty="0"/>
              <a:t> Features</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4294967295"/>
          </p:nvPr>
        </p:nvSpPr>
        <p:spPr>
          <a:xfrm>
            <a:off x="1510364" y="2524871"/>
            <a:ext cx="3886200" cy="3444875"/>
          </a:xfrm>
        </p:spPr>
        <p:txBody>
          <a:bodyPr>
            <a:noAutofit/>
          </a:bodyPr>
          <a:lstStyle/>
          <a:p>
            <a:pPr marL="285750" indent="-285750">
              <a:buFont typeface="Wingdings" pitchFamily="2" charset="2"/>
              <a:buChar char="ü"/>
            </a:pPr>
            <a:r>
              <a:rPr lang="en-US" sz="1800" b="1" dirty="0"/>
              <a:t>Remix </a:t>
            </a:r>
          </a:p>
          <a:p>
            <a:pPr marL="285750" indent="-285750">
              <a:buFont typeface="Wingdings" pitchFamily="2" charset="2"/>
              <a:buChar char="ü"/>
            </a:pPr>
            <a:r>
              <a:rPr lang="en-US" sz="1800" b="1" dirty="0"/>
              <a:t>Ganache </a:t>
            </a:r>
          </a:p>
          <a:p>
            <a:pPr marL="285750" indent="-285750">
              <a:buFont typeface="Wingdings" pitchFamily="2" charset="2"/>
              <a:buChar char="ü"/>
            </a:pPr>
            <a:r>
              <a:rPr lang="en-US" sz="1800" b="1" dirty="0" err="1"/>
              <a:t>Streamlit</a:t>
            </a:r>
            <a:r>
              <a:rPr lang="en-US" sz="1800" b="1" dirty="0"/>
              <a:t> </a:t>
            </a:r>
          </a:p>
          <a:p>
            <a:pPr marL="285750" indent="-285750">
              <a:buFont typeface="Wingdings" pitchFamily="2" charset="2"/>
              <a:buChar char="ü"/>
            </a:pPr>
            <a:r>
              <a:rPr lang="en-US" sz="1800" b="1" dirty="0" err="1"/>
              <a:t>Tell.ie</a:t>
            </a:r>
            <a:r>
              <a:rPr lang="en-US" sz="1800" b="1" dirty="0"/>
              <a:t> </a:t>
            </a:r>
          </a:p>
          <a:p>
            <a:pPr marL="285750" indent="-285750">
              <a:buFont typeface="Wingdings" pitchFamily="2" charset="2"/>
              <a:buChar char="ü"/>
            </a:pPr>
            <a:r>
              <a:rPr lang="en-US" sz="1800" b="1" dirty="0"/>
              <a:t> Ethereum wallet (</a:t>
            </a:r>
            <a:r>
              <a:rPr lang="en-US" sz="1800" b="1" dirty="0" err="1"/>
              <a:t>Metamask</a:t>
            </a:r>
            <a:r>
              <a:rPr lang="en-US" sz="1800" b="1" dirty="0"/>
              <a:t>, Coinbase Wallet) </a:t>
            </a:r>
          </a:p>
          <a:p>
            <a:pPr marL="285750" indent="-285750">
              <a:buFont typeface="Wingdings" pitchFamily="2" charset="2"/>
              <a:buChar char="ü"/>
            </a:pPr>
            <a:r>
              <a:rPr lang="en-US" sz="1800" b="1" dirty="0"/>
              <a:t> </a:t>
            </a:r>
            <a:r>
              <a:rPr lang="en-US" sz="1800" b="1" dirty="0" err="1"/>
              <a:t>OpenSea</a:t>
            </a:r>
            <a:r>
              <a:rPr lang="en-US" sz="1800" b="1" dirty="0"/>
              <a:t> - Initial Imports and Environment tools (pending development)</a:t>
            </a:r>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4294967295"/>
          </p:nvPr>
        </p:nvSpPr>
        <p:spPr>
          <a:xfrm>
            <a:off x="6795436" y="1653909"/>
            <a:ext cx="4555316" cy="870962"/>
          </a:xfrm>
        </p:spPr>
        <p:txBody>
          <a:bodyPr/>
          <a:lstStyle/>
          <a:p>
            <a:pPr marL="0" indent="0">
              <a:buNone/>
            </a:pPr>
            <a:r>
              <a:rPr lang="en-US" u="sng" dirty="0"/>
              <a:t>Additional features (future)</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4294967295"/>
          </p:nvPr>
        </p:nvSpPr>
        <p:spPr>
          <a:xfrm>
            <a:off x="6795436" y="2547143"/>
            <a:ext cx="3886200" cy="2833687"/>
          </a:xfrm>
        </p:spPr>
        <p:txBody>
          <a:bodyPr>
            <a:normAutofit/>
          </a:bodyPr>
          <a:lstStyle/>
          <a:p>
            <a:pPr>
              <a:buFont typeface="Wingdings" panose="05000000000000000000" pitchFamily="2" charset="2"/>
              <a:buChar char="ü"/>
            </a:pPr>
            <a:r>
              <a:rPr lang="en-US" sz="1800" b="1" dirty="0"/>
              <a:t>A forum to read from/write to</a:t>
            </a:r>
          </a:p>
          <a:p>
            <a:pPr>
              <a:buFont typeface="Wingdings" panose="05000000000000000000" pitchFamily="2" charset="2"/>
              <a:buChar char="ü"/>
            </a:pPr>
            <a:r>
              <a:rPr lang="en-US" sz="1800" b="1" dirty="0"/>
              <a:t>Write only with valid NFT certificate</a:t>
            </a:r>
          </a:p>
          <a:p>
            <a:pPr>
              <a:buFont typeface="Wingdings" panose="05000000000000000000" pitchFamily="2" charset="2"/>
              <a:buChar char="ü"/>
            </a:pPr>
            <a:r>
              <a:rPr lang="en-US" sz="1800" b="1" dirty="0"/>
              <a:t>Print/download the NFT as a pdf.</a:t>
            </a:r>
          </a:p>
          <a:p>
            <a:pPr>
              <a:buFont typeface="Wingdings" panose="05000000000000000000" pitchFamily="2" charset="2"/>
              <a:buChar char="ü"/>
            </a:pPr>
            <a:r>
              <a:rPr lang="en-US" sz="1800" b="1" dirty="0"/>
              <a:t>Image/Design on the pdf (visually catchy)</a:t>
            </a:r>
          </a:p>
          <a:p>
            <a:pPr>
              <a:buFont typeface="Wingdings" panose="05000000000000000000" pitchFamily="2" charset="2"/>
              <a:buChar char="ü"/>
            </a:pPr>
            <a:r>
              <a:rPr lang="en-US" sz="1800" b="1" dirty="0"/>
              <a:t>Easy way to create tests</a:t>
            </a:r>
          </a:p>
          <a:p>
            <a:endParaRPr lang="en-US" dirty="0"/>
          </a:p>
        </p:txBody>
      </p:sp>
      <p:sp>
        <p:nvSpPr>
          <p:cNvPr id="10" name="Text Placeholder 46">
            <a:extLst>
              <a:ext uri="{FF2B5EF4-FFF2-40B4-BE49-F238E27FC236}">
                <a16:creationId xmlns:a16="http://schemas.microsoft.com/office/drawing/2014/main" id="{3D1C22C9-69FA-78E7-549A-656DD2E7CD33}"/>
              </a:ext>
            </a:extLst>
          </p:cNvPr>
          <p:cNvSpPr txBox="1">
            <a:spLocks/>
          </p:cNvSpPr>
          <p:nvPr/>
        </p:nvSpPr>
        <p:spPr>
          <a:xfrm>
            <a:off x="1540684" y="1653909"/>
            <a:ext cx="4555316" cy="87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Systems used</a:t>
            </a:r>
          </a:p>
        </p:txBody>
      </p:sp>
    </p:spTree>
    <p:extLst>
      <p:ext uri="{BB962C8B-B14F-4D97-AF65-F5344CB8AC3E}">
        <p14:creationId xmlns:p14="http://schemas.microsoft.com/office/powerpoint/2010/main" val="32383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3000">
              <a:schemeClr val="accent1">
                <a:lumMod val="40000"/>
                <a:lumOff val="60000"/>
              </a:schemeClr>
            </a:gs>
            <a:gs pos="88000">
              <a:schemeClr val="accent1">
                <a:lumMod val="95000"/>
                <a:lumOff val="5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4B81E24-5BE3-CF44-B7D5-A659B1890DED}"/>
              </a:ext>
            </a:extLst>
          </p:cNvPr>
          <p:cNvSpPr>
            <a:spLocks noGrp="1"/>
          </p:cNvSpPr>
          <p:nvPr>
            <p:ph type="title"/>
          </p:nvPr>
        </p:nvSpPr>
        <p:spPr>
          <a:xfrm>
            <a:off x="841248" y="821546"/>
            <a:ext cx="4758274" cy="5214908"/>
          </a:xfrm>
        </p:spPr>
        <p:txBody>
          <a:bodyPr/>
          <a:lstStyle/>
          <a:p>
            <a:r>
              <a:rPr lang="en-US" dirty="0"/>
              <a:t>NFT-Gated Website Access Demo</a:t>
            </a:r>
          </a:p>
        </p:txBody>
      </p:sp>
      <p:sp>
        <p:nvSpPr>
          <p:cNvPr id="5" name="Slide Number Placeholder 4">
            <a:extLst>
              <a:ext uri="{FF2B5EF4-FFF2-40B4-BE49-F238E27FC236}">
                <a16:creationId xmlns:a16="http://schemas.microsoft.com/office/drawing/2014/main" id="{1FA64007-4505-E26B-6E1D-2A7674518E2E}"/>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9" name="Image from iOS (1)">
            <a:hlinkClick r:id="" action="ppaction://media"/>
            <a:extLst>
              <a:ext uri="{FF2B5EF4-FFF2-40B4-BE49-F238E27FC236}">
                <a16:creationId xmlns:a16="http://schemas.microsoft.com/office/drawing/2014/main" id="{E4329D02-3C3A-12A6-9721-F2930C81B9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43860" y="280292"/>
            <a:ext cx="2914013" cy="6297416"/>
          </a:xfrm>
          <a:prstGeom prst="rect">
            <a:avLst/>
          </a:prstGeom>
        </p:spPr>
      </p:pic>
    </p:spTree>
    <p:extLst>
      <p:ext uri="{BB962C8B-B14F-4D97-AF65-F5344CB8AC3E}">
        <p14:creationId xmlns:p14="http://schemas.microsoft.com/office/powerpoint/2010/main" val="214618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2.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191</TotalTime>
  <Words>533</Words>
  <Application>Microsoft Macintosh PowerPoint</Application>
  <PresentationFormat>Widescreen</PresentationFormat>
  <Paragraphs>50</Paragraphs>
  <Slides>9</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Selawik Semibold</vt:lpstr>
      <vt:lpstr>Source Sans Pro</vt:lpstr>
      <vt:lpstr>Source Sans Pro ExtraLight</vt:lpstr>
      <vt:lpstr>Wingdings</vt:lpstr>
      <vt:lpstr>Office Theme</vt:lpstr>
      <vt:lpstr>Minting and Printing NFT Certificates:  ~Proof of Competency~</vt:lpstr>
      <vt:lpstr>Background</vt:lpstr>
      <vt:lpstr>PowerPoint Presentation</vt:lpstr>
      <vt:lpstr>Proof Of Concept</vt:lpstr>
      <vt:lpstr>Minimum Viable Product (MVP)</vt:lpstr>
      <vt:lpstr>Test &amp; Certificate Demo</vt:lpstr>
      <vt:lpstr>USER EXPERIENCE</vt:lpstr>
      <vt:lpstr>Resources &amp; Additional Features</vt:lpstr>
      <vt:lpstr>NFT-Gated Website Access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Minting and Printing NFT Certificates: Proof of Competency </dc:title>
  <dc:creator>Ameira Khaleq</dc:creator>
  <cp:lastModifiedBy>Jeff Alacrity</cp:lastModifiedBy>
  <cp:revision>27</cp:revision>
  <dcterms:created xsi:type="dcterms:W3CDTF">2022-08-06T00:58:45Z</dcterms:created>
  <dcterms:modified xsi:type="dcterms:W3CDTF">2022-08-06T16:57:33Z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